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8" r:id="rId1"/>
  </p:sldMasterIdLst>
  <p:notesMasterIdLst>
    <p:notesMasterId r:id="rId26"/>
  </p:notesMasterIdLst>
  <p:handoutMasterIdLst>
    <p:handoutMasterId r:id="rId27"/>
  </p:handoutMasterIdLst>
  <p:sldIdLst>
    <p:sldId id="303" r:id="rId2"/>
    <p:sldId id="365" r:id="rId3"/>
    <p:sldId id="387" r:id="rId4"/>
    <p:sldId id="366" r:id="rId5"/>
    <p:sldId id="369" r:id="rId6"/>
    <p:sldId id="367" r:id="rId7"/>
    <p:sldId id="370" r:id="rId8"/>
    <p:sldId id="371" r:id="rId9"/>
    <p:sldId id="374" r:id="rId10"/>
    <p:sldId id="373" r:id="rId11"/>
    <p:sldId id="368" r:id="rId12"/>
    <p:sldId id="378" r:id="rId13"/>
    <p:sldId id="377" r:id="rId14"/>
    <p:sldId id="376" r:id="rId15"/>
    <p:sldId id="384" r:id="rId16"/>
    <p:sldId id="381" r:id="rId17"/>
    <p:sldId id="382" r:id="rId18"/>
    <p:sldId id="380" r:id="rId19"/>
    <p:sldId id="372" r:id="rId20"/>
    <p:sldId id="379" r:id="rId21"/>
    <p:sldId id="385" r:id="rId22"/>
    <p:sldId id="386" r:id="rId23"/>
    <p:sldId id="383" r:id="rId24"/>
    <p:sldId id="332" r:id="rId25"/>
  </p:sldIdLst>
  <p:sldSz cx="13004800" cy="9753600"/>
  <p:notesSz cx="6819900" cy="9931400"/>
  <p:embeddedFontLst>
    <p:embeddedFont>
      <p:font typeface="Arial Unicode MS" panose="020B0604020202020204" pitchFamily="34" charset="-128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Droid Sans Mono" panose="020B0609030804020204" pitchFamily="49" charset="0"/>
      <p:regular r:id="rId33"/>
    </p:embeddedFont>
    <p:embeddedFont>
      <p:font typeface="Eurostile" panose="020B0504020202050204" pitchFamily="34" charset="0"/>
      <p:regular r:id="rId34"/>
    </p:embeddedFont>
    <p:embeddedFont>
      <p:font typeface="Wingdings 3" panose="05040102010807070707" pitchFamily="18" charset="2"/>
      <p:regular r:id="rId35"/>
    </p:embeddedFont>
  </p:embeddedFont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49288" indent="-1920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300163" indent="-3857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949450" indent="-57785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600325" indent="-77152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213">
          <p15:clr>
            <a:srgbClr val="A4A3A4"/>
          </p15:clr>
        </p15:guide>
        <p15:guide id="2" orient="horz" pos="865">
          <p15:clr>
            <a:srgbClr val="A4A3A4"/>
          </p15:clr>
        </p15:guide>
        <p15:guide id="3" orient="horz" pos="387">
          <p15:clr>
            <a:srgbClr val="A4A3A4"/>
          </p15:clr>
        </p15:guide>
        <p15:guide id="4" pos="4096">
          <p15:clr>
            <a:srgbClr val="A4A3A4"/>
          </p15:clr>
        </p15:guide>
        <p15:guide id="5" pos="307">
          <p15:clr>
            <a:srgbClr val="A4A3A4"/>
          </p15:clr>
        </p15:guide>
        <p15:guide id="6" pos="78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9B7A"/>
    <a:srgbClr val="DB6207"/>
    <a:srgbClr val="C2E49C"/>
    <a:srgbClr val="707174"/>
    <a:srgbClr val="F9AB55"/>
    <a:srgbClr val="FF9999"/>
    <a:srgbClr val="475365"/>
    <a:srgbClr val="F9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415" autoAdjust="0"/>
    <p:restoredTop sz="84970" autoAdjust="0"/>
  </p:normalViewPr>
  <p:slideViewPr>
    <p:cSldViewPr snapToGrid="0">
      <p:cViewPr varScale="1">
        <p:scale>
          <a:sx n="81" d="100"/>
          <a:sy n="81" d="100"/>
        </p:scale>
        <p:origin x="1176" y="90"/>
      </p:cViewPr>
      <p:guideLst>
        <p:guide orient="horz" pos="3213"/>
        <p:guide orient="horz" pos="865"/>
        <p:guide orient="horz" pos="387"/>
        <p:guide pos="4096"/>
        <p:guide pos="307"/>
        <p:guide pos="788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-3258" y="-114"/>
      </p:cViewPr>
      <p:guideLst>
        <p:guide orient="horz" pos="3128"/>
        <p:guide pos="214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t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en-US" alt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auto">
          <a:xfrm>
            <a:off x="3862388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t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8799D890-3B36-4C31-9BB9-B993097FAF11}" type="datetimeFigureOut">
              <a:rPr lang="en-US" altLang="de-DE"/>
              <a:pPr>
                <a:defRPr/>
              </a:pPr>
              <a:t>4/30/2021</a:t>
            </a:fld>
            <a:endParaRPr lang="en-US" alt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auto">
          <a:xfrm>
            <a:off x="0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b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en-US" alt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auto">
          <a:xfrm>
            <a:off x="3862388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2" tIns="45717" rIns="91432" bIns="45717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ED1B2887-94E9-4D40-B943-231BD1957567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2077538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jpeg>
</file>

<file path=ppt/media/image3.png>
</file>

<file path=ppt/media/image4.jp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62388" y="0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7100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2625" y="4718050"/>
            <a:ext cx="5454650" cy="446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b" anchorCtr="0" compatLnSpc="1">
            <a:prstTxWarp prst="textNoShape">
              <a:avLst/>
            </a:prstTxWarp>
          </a:bodyPr>
          <a:lstStyle>
            <a:lvl1pPr defTabSz="912813" eaLnBrk="1" hangingPunct="1">
              <a:defRPr sz="1200" smtClean="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62388" y="9432925"/>
            <a:ext cx="29559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170" tIns="46585" rIns="93170" bIns="46585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 smtClean="0"/>
            </a:lvl1pPr>
          </a:lstStyle>
          <a:p>
            <a:pPr>
              <a:defRPr/>
            </a:pPr>
            <a:fld id="{D47ADC95-7A91-4A3B-88CF-853D915EFCC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38450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1pPr>
    <a:lvl2pPr marL="64928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2pPr>
    <a:lvl3pPr marL="1300163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3pPr>
    <a:lvl4pPr marL="1949450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4pPr>
    <a:lvl5pPr marL="260032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Arial" charset="0"/>
        <a:ea typeface="+mn-ea"/>
        <a:cs typeface="+mn-cs"/>
      </a:defRPr>
    </a:lvl5pPr>
    <a:lvl6pPr marL="325114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0137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5160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01839" algn="l" defTabSz="130046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7" name="Notizenplatzhalt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de-DE" altLang="en-US">
                <a:latin typeface="Arial" panose="020B0604020202020204" pitchFamily="34" charset="0"/>
              </a:rPr>
              <a:t>+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fld id="{CE70CB38-6B3F-44F2-A43B-4BAFB7FF6495}" type="datetime1">
              <a:rPr lang="de-DE"/>
              <a:pPr>
                <a:defRPr/>
              </a:pPr>
              <a:t>30.04.2021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557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69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93504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69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9350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379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62067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7070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10042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08977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46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59771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70901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73610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6114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72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5925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6827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2026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7701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8564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0466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851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smbsrv.validas\intranet\Validas\CorporateIdentity\ValidasLogos\vlogo300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2600" y="215900"/>
            <a:ext cx="7810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9737725" y="9193213"/>
            <a:ext cx="277971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>
                <a:solidFill>
                  <a:schemeClr val="bg2"/>
                </a:solidFill>
                <a:latin typeface="Calibri" pitchFamily="34" charset="0"/>
              </a:rPr>
              <a:t>Seite </a:t>
            </a:r>
            <a:fld id="{6C47C05D-7D50-4E6E-A68E-6ABAD0E2B528}" type="slidenum">
              <a:rPr lang="de-DE" altLang="de-DE" sz="1400" b="1" smtClean="0">
                <a:solidFill>
                  <a:schemeClr val="bg2"/>
                </a:solidFill>
                <a:latin typeface="Calibri" pitchFamily="34" charset="0"/>
              </a:rPr>
              <a:pPr algn="r" eaLnBrk="1" hangingPunct="1">
                <a:defRPr/>
              </a:pPr>
              <a:t>‹Nr.›</a:t>
            </a:fld>
            <a:endParaRPr lang="de-DE" altLang="de-DE" sz="1400" b="1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6" name="Rechteck 5"/>
          <p:cNvSpPr>
            <a:spLocks noChangeArrowheads="1"/>
          </p:cNvSpPr>
          <p:nvPr/>
        </p:nvSpPr>
        <p:spPr bwMode="auto">
          <a:xfrm>
            <a:off x="487363" y="9193213"/>
            <a:ext cx="10541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de-DE" altLang="en-US" sz="1400" b="1">
                <a:solidFill>
                  <a:schemeClr val="bg2"/>
                </a:solidFill>
                <a:latin typeface="Calibri" pitchFamily="34" charset="0"/>
              </a:rPr>
              <a:t>Validas AG</a:t>
            </a:r>
            <a:endParaRPr lang="de-DE" altLang="en-US" sz="1400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92196" y="7202312"/>
            <a:ext cx="11054080" cy="1937173"/>
          </a:xfrm>
          <a:prstGeom prst="rect">
            <a:avLst/>
          </a:prstGeom>
        </p:spPr>
        <p:txBody>
          <a:bodyPr lIns="130046" tIns="65023" rIns="130046" bIns="65023" anchor="t"/>
          <a:lstStyle>
            <a:lvl1pPr algn="l">
              <a:defRPr sz="5600" b="1" cap="none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Textplatzhalter 2"/>
          <p:cNvSpPr>
            <a:spLocks noGrp="1"/>
          </p:cNvSpPr>
          <p:nvPr>
            <p:ph type="body" idx="1"/>
          </p:nvPr>
        </p:nvSpPr>
        <p:spPr>
          <a:xfrm>
            <a:off x="485423" y="5067583"/>
            <a:ext cx="11054080" cy="2133599"/>
          </a:xfrm>
          <a:prstGeom prst="rect">
            <a:avLst/>
          </a:prstGeom>
        </p:spPr>
        <p:txBody>
          <a:bodyPr lIns="130046" tIns="65023" rIns="130046" bIns="65023" anchor="b"/>
          <a:lstStyle>
            <a:lvl1pPr marL="0" indent="0">
              <a:buNone/>
              <a:defRPr sz="2800" b="1">
                <a:solidFill>
                  <a:schemeClr val="bg2"/>
                </a:solidFill>
              </a:defRPr>
            </a:lvl1pPr>
            <a:lvl2pPr marL="650230" indent="0">
              <a:buNone/>
              <a:defRPr sz="2600"/>
            </a:lvl2pPr>
            <a:lvl3pPr marL="1300460" indent="0">
              <a:buNone/>
              <a:defRPr sz="2300"/>
            </a:lvl3pPr>
            <a:lvl4pPr marL="1950690" indent="0">
              <a:buNone/>
              <a:defRPr sz="2000"/>
            </a:lvl4pPr>
            <a:lvl5pPr marL="2600919" indent="0">
              <a:buNone/>
              <a:defRPr sz="2000"/>
            </a:lvl5pPr>
            <a:lvl6pPr marL="3251149" indent="0">
              <a:buNone/>
              <a:defRPr sz="2000"/>
            </a:lvl6pPr>
            <a:lvl7pPr marL="3901379" indent="0">
              <a:buNone/>
              <a:defRPr sz="2000"/>
            </a:lvl7pPr>
            <a:lvl8pPr marL="4551609" indent="0">
              <a:buNone/>
              <a:defRPr sz="2000"/>
            </a:lvl8pPr>
            <a:lvl9pPr marL="5201839" indent="0">
              <a:buNone/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45700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8"/>
          <p:cNvSpPr txBox="1">
            <a:spLocks noChangeArrowheads="1"/>
          </p:cNvSpPr>
          <p:nvPr/>
        </p:nvSpPr>
        <p:spPr bwMode="auto">
          <a:xfrm>
            <a:off x="9737725" y="9193213"/>
            <a:ext cx="2779713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400" b="1">
                <a:solidFill>
                  <a:schemeClr val="bg2"/>
                </a:solidFill>
                <a:latin typeface="Calibri" pitchFamily="34" charset="0"/>
              </a:rPr>
              <a:t>Page </a:t>
            </a:r>
            <a:fld id="{2ECDCB2B-36FA-489A-8172-417ADCAF04A6}" type="slidenum">
              <a:rPr lang="de-DE" altLang="de-DE" sz="1400" b="1" smtClean="0">
                <a:solidFill>
                  <a:schemeClr val="bg2"/>
                </a:solidFill>
                <a:latin typeface="Calibri" pitchFamily="34" charset="0"/>
              </a:rPr>
              <a:pPr algn="r" eaLnBrk="1" hangingPunct="1">
                <a:defRPr/>
              </a:pPr>
              <a:t>‹Nr.›</a:t>
            </a:fld>
            <a:endParaRPr lang="de-DE" altLang="de-DE" sz="1400" b="1">
              <a:solidFill>
                <a:schemeClr val="bg2"/>
              </a:solidFill>
              <a:latin typeface="Calibri" pitchFamily="34" charset="0"/>
            </a:endParaRPr>
          </a:p>
        </p:txBody>
      </p:sp>
      <p:sp>
        <p:nvSpPr>
          <p:cNvPr id="5" name="Rechteck 4"/>
          <p:cNvSpPr>
            <a:spLocks noChangeArrowheads="1"/>
          </p:cNvSpPr>
          <p:nvPr/>
        </p:nvSpPr>
        <p:spPr bwMode="auto">
          <a:xfrm>
            <a:off x="487363" y="9193213"/>
            <a:ext cx="1055687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046" tIns="65023" rIns="130046" bIns="65023">
            <a:spAutoFit/>
          </a:bodyPr>
          <a:lstStyle>
            <a:lvl1pPr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300163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300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defRPr/>
            </a:pPr>
            <a:r>
              <a:rPr lang="de-DE" altLang="en-US" sz="1400" b="1">
                <a:solidFill>
                  <a:schemeClr val="bg2"/>
                </a:solidFill>
                <a:latin typeface="Calibri" pitchFamily="34" charset="0"/>
              </a:rPr>
              <a:t>Validas AG</a:t>
            </a:r>
            <a:endParaRPr lang="de-DE" altLang="en-US" sz="1400">
              <a:solidFill>
                <a:schemeClr val="bg2"/>
              </a:solidFill>
              <a:latin typeface="Calibri" pitchFamily="34" charset="0"/>
            </a:endParaRPr>
          </a:p>
        </p:txBody>
      </p:sp>
      <p:pic>
        <p:nvPicPr>
          <p:cNvPr id="6" name="Picture 2" descr="\\smbsrv.validas\intranet\Validas\CorporateIdentity\ValidasLogos\vlogo300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2600" y="215900"/>
            <a:ext cx="7810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42800" y="93600"/>
            <a:ext cx="10742508" cy="939600"/>
          </a:xfrm>
          <a:prstGeom prst="rect">
            <a:avLst/>
          </a:prstGeom>
        </p:spPr>
        <p:txBody>
          <a:bodyPr lIns="0" tIns="65023" rIns="130046" bIns="65023"/>
          <a:lstStyle>
            <a:lvl1pPr algn="l">
              <a:defRPr sz="56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301653"/>
          </a:xfrm>
          <a:prstGeom prst="rect">
            <a:avLst/>
          </a:prstGeom>
        </p:spPr>
        <p:txBody>
          <a:bodyPr lIns="130046" tIns="65023" rIns="130046" bIns="65023"/>
          <a:lstStyle>
            <a:lvl1pPr>
              <a:buFont typeface="Wingdings 3" pitchFamily="18" charset="2"/>
              <a:buChar char=""/>
              <a:defRPr sz="2800" b="1" spc="0">
                <a:latin typeface="+mn-lt"/>
              </a:defRPr>
            </a:lvl1pPr>
            <a:lvl2pPr>
              <a:buFont typeface="Calibri" pitchFamily="34" charset="0"/>
              <a:buChar char="–"/>
              <a:defRPr sz="2800" spc="0">
                <a:latin typeface="+mn-lt"/>
              </a:defRPr>
            </a:lvl2pPr>
            <a:lvl3pPr>
              <a:defRPr sz="2400" spc="0">
                <a:latin typeface="+mn-lt"/>
              </a:defRPr>
            </a:lvl3pPr>
            <a:lvl4pPr>
              <a:defRPr sz="2000" spc="0">
                <a:latin typeface="+mn-lt"/>
              </a:defRPr>
            </a:lvl4pPr>
            <a:lvl5pPr>
              <a:defRPr sz="1800" spc="0">
                <a:latin typeface="+mn-lt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95264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59" r:id="rId1"/>
    <p:sldLayoutId id="2147484460" r:id="rId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Calibri" pitchFamily="34" charset="0"/>
        </a:defRPr>
      </a:lvl5pPr>
      <a:lvl6pPr marL="65023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6pPr>
      <a:lvl7pPr marL="130046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7pPr>
      <a:lvl8pPr marL="1950690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8pPr>
      <a:lvl9pPr marL="2600919" algn="ctr" rtl="0" eaLnBrk="1" fontAlgn="base" hangingPunct="1">
        <a:spcBef>
          <a:spcPct val="0"/>
        </a:spcBef>
        <a:spcAft>
          <a:spcPct val="0"/>
        </a:spcAft>
        <a:defRPr sz="6300">
          <a:solidFill>
            <a:schemeClr val="tx2"/>
          </a:solidFill>
          <a:latin typeface="Arial" charset="0"/>
        </a:defRPr>
      </a:lvl9pPr>
    </p:titleStyle>
    <p:bodyStyle>
      <a:lvl1pPr marL="487363" indent="-487363" algn="l" rtl="0" eaLnBrk="0" fontAlgn="base" hangingPunct="0">
        <a:spcBef>
          <a:spcPct val="20000"/>
        </a:spcBef>
        <a:spcAft>
          <a:spcPct val="0"/>
        </a:spcAft>
        <a:buChar char="•"/>
        <a:defRPr sz="4600">
          <a:solidFill>
            <a:schemeClr val="tx1"/>
          </a:solidFill>
          <a:latin typeface="+mn-lt"/>
          <a:ea typeface="+mn-ea"/>
          <a:cs typeface="+mn-cs"/>
        </a:defRPr>
      </a:lvl1pPr>
      <a:lvl2pPr marL="1055688" indent="-404813" algn="l" rtl="0" eaLnBrk="0" fontAlgn="base" hangingPunct="0">
        <a:spcBef>
          <a:spcPct val="20000"/>
        </a:spcBef>
        <a:spcAft>
          <a:spcPct val="0"/>
        </a:spcAft>
        <a:buChar char="–"/>
        <a:defRPr sz="4000">
          <a:solidFill>
            <a:schemeClr val="tx1"/>
          </a:solidFill>
          <a:latin typeface="+mn-lt"/>
        </a:defRPr>
      </a:lvl2pPr>
      <a:lvl3pPr marL="1624013" indent="-323850" algn="l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</a:defRPr>
      </a:lvl3pPr>
      <a:lvl4pPr marL="2274888" indent="-3238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4pPr>
      <a:lvl5pPr marL="2925763" indent="-32385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5pPr>
      <a:lvl6pPr marL="357626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6pPr>
      <a:lvl7pPr marL="422649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7pPr>
      <a:lvl8pPr marL="487672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8pPr>
      <a:lvl9pPr marL="5526954" indent="-325115" algn="l" rtl="0" eaLnBrk="1" fontAlgn="base" hangingPunct="1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file:///C:\Data\tvg\analyzer\fp-bit.i.as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4"/>
          <p:cNvSpPr>
            <a:spLocks noGrp="1"/>
          </p:cNvSpPr>
          <p:nvPr>
            <p:ph type="title"/>
          </p:nvPr>
        </p:nvSpPr>
        <p:spPr bwMode="auto">
          <a:xfrm>
            <a:off x="1535401" y="7790441"/>
            <a:ext cx="9807789" cy="10260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de-DE" altLang="en-US"/>
              <a:t>A Tool With No Name</a:t>
            </a:r>
            <a:endParaRPr lang="en-US" altLang="en-US" sz="3200" dirty="0"/>
          </a:p>
        </p:txBody>
      </p:sp>
      <p:sp>
        <p:nvSpPr>
          <p:cNvPr id="5123" name="Untertitel 2"/>
          <p:cNvSpPr>
            <a:spLocks noGrp="1"/>
          </p:cNvSpPr>
          <p:nvPr>
            <p:ph type="body" idx="1"/>
          </p:nvPr>
        </p:nvSpPr>
        <p:spPr bwMode="auto">
          <a:xfrm>
            <a:off x="491115" y="441037"/>
            <a:ext cx="9607550" cy="90947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en-US" sz="4400"/>
              <a:t>Robert Reitmeier</a:t>
            </a:r>
            <a:endParaRPr lang="de-DE" altLang="en-US" sz="4400" dirty="0"/>
          </a:p>
        </p:txBody>
      </p:sp>
      <p:pic>
        <p:nvPicPr>
          <p:cNvPr id="1026" name="Picture 2" descr="A Horse With No Name - Adding Some Personal Touches - Guitar Noise">
            <a:extLst>
              <a:ext uri="{FF2B5EF4-FFF2-40B4-BE49-F238E27FC236}">
                <a16:creationId xmlns:a16="http://schemas.microsoft.com/office/drawing/2014/main" id="{5A6C6ECE-3B26-4E7D-AD8E-0CFCA1015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9827" y="2029382"/>
            <a:ext cx="6465146" cy="4834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699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Jorge/Alex’s Challenge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83326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87680" y="1264241"/>
            <a:ext cx="12029440" cy="7833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bit = IMPLICIT_1;  // = 30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quotient = 0;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 (bit)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if (numerator &gt;= denominator)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quotient |= bit;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numerator -= denominator;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bit &gt;&gt;= 1;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numerator *= 2;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}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 (!ROUND_TOWARDS_ZERO &amp;&amp; (quotient &amp; GARDMASK) == GARDMSB)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if (quotient &amp; (1 &lt;&lt; NGARDS)) {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if (numerator)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+= GARDROUND + 1;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/* Avoid further rounding in pack_d.  */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&amp;= ~(fractype) GARDMASK;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6720396" y="1615737"/>
            <a:ext cx="5240537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>
                <a:solidFill>
                  <a:srgbClr val="FF0000"/>
                </a:solidFill>
              </a:rPr>
              <a:t>How many potential traces?</a:t>
            </a:r>
          </a:p>
        </p:txBody>
      </p:sp>
    </p:spTree>
    <p:extLst>
      <p:ext uri="{BB962C8B-B14F-4D97-AF65-F5344CB8AC3E}">
        <p14:creationId xmlns:p14="http://schemas.microsoft.com/office/powerpoint/2010/main" val="196495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State Space Explosion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pPr marL="0" indent="0">
              <a:buNone/>
            </a:pPr>
            <a:r>
              <a:rPr lang="en-GB"/>
              <a:t>Containment by tuning the search:</a:t>
            </a:r>
          </a:p>
          <a:p>
            <a:r>
              <a:rPr lang="en-GB"/>
              <a:t>Reduce to sub space, that hopefully contains an example trace</a:t>
            </a:r>
          </a:p>
          <a:p>
            <a:r>
              <a:rPr lang="en-GB"/>
              <a:t>Loop length prediction</a:t>
            </a:r>
          </a:p>
          <a:p>
            <a:r>
              <a:rPr lang="en-GB"/>
              <a:t>…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430" y="1372730"/>
            <a:ext cx="6343206" cy="507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97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Jorge/Alex’s Challenge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83326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87680" y="1264241"/>
            <a:ext cx="12029440" cy="7833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bit = IMPLICIT_1;  // = 30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quotient = 0;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 (bit)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if (numerator &gt;= denominator)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quotient |= bit;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numerator -= denominator;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bit &gt;&gt;= 1;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numerator *= 2;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}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 (!ROUND_TOWARDS_ZERO &amp;&amp; (quotient &amp; GARDMASK) == GARDMSB)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if (quotient &amp; (1 &lt;&lt; NGARDS)) {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if (numerator)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+= GARDROUND + 1;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/* Avoid further rounding in pack_d.  */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&amp;= ~(fractype) GARDMASK;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7359588" y="1615737"/>
            <a:ext cx="4717958" cy="107721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>
                <a:solidFill>
                  <a:srgbClr val="FF0000"/>
                </a:solidFill>
              </a:rPr>
              <a:t>How big would the whole</a:t>
            </a:r>
          </a:p>
          <a:p>
            <a:r>
              <a:rPr lang="de-DE" sz="3200">
                <a:solidFill>
                  <a:srgbClr val="FF0000"/>
                </a:solidFill>
              </a:rPr>
              <a:t>trace tree be?</a:t>
            </a:r>
          </a:p>
        </p:txBody>
      </p:sp>
    </p:spTree>
    <p:extLst>
      <p:ext uri="{BB962C8B-B14F-4D97-AF65-F5344CB8AC3E}">
        <p14:creationId xmlns:p14="http://schemas.microsoft.com/office/powerpoint/2010/main" val="942071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Tree Size Explosion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pPr marL="0" indent="0">
              <a:buNone/>
            </a:pPr>
            <a:r>
              <a:rPr lang="en-GB"/>
              <a:t>Containment by Producer-Consumer Model:</a:t>
            </a:r>
          </a:p>
          <a:p>
            <a:r>
              <a:rPr lang="en-GB"/>
              <a:t>Powered by Lazyness (“evaluation by need”)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pic>
        <p:nvPicPr>
          <p:cNvPr id="1026" name="Picture 2" descr="What Existed Before the Big Bang? | HowStuff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029" y="1131903"/>
            <a:ext cx="8216068" cy="462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bgerundetes Rechteck 3"/>
          <p:cNvSpPr/>
          <p:nvPr/>
        </p:nvSpPr>
        <p:spPr>
          <a:xfrm>
            <a:off x="1813372" y="7498081"/>
            <a:ext cx="2068497" cy="1515832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/>
              <a:t>Producer</a:t>
            </a:r>
          </a:p>
        </p:txBody>
      </p:sp>
      <p:sp>
        <p:nvSpPr>
          <p:cNvPr id="7" name="Abgerundetes Rechteck 6"/>
          <p:cNvSpPr/>
          <p:nvPr/>
        </p:nvSpPr>
        <p:spPr>
          <a:xfrm>
            <a:off x="6190063" y="7498081"/>
            <a:ext cx="2068497" cy="15158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>
                <a:solidFill>
                  <a:schemeClr val="tx1"/>
                </a:solidFill>
              </a:rPr>
              <a:t>Consumer</a:t>
            </a:r>
          </a:p>
        </p:txBody>
      </p:sp>
      <p:sp>
        <p:nvSpPr>
          <p:cNvPr id="6" name="Pfeil nach rechts 5"/>
          <p:cNvSpPr/>
          <p:nvPr/>
        </p:nvSpPr>
        <p:spPr>
          <a:xfrm>
            <a:off x="4165955" y="8118627"/>
            <a:ext cx="1740023" cy="29296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 Verbindung mit Pfeil 8"/>
          <p:cNvCxnSpPr/>
          <p:nvPr/>
        </p:nvCxnSpPr>
        <p:spPr>
          <a:xfrm>
            <a:off x="8502697" y="8234037"/>
            <a:ext cx="1020932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9656794" y="8095537"/>
            <a:ext cx="21771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/>
              <a:t>Maybe Result</a:t>
            </a:r>
          </a:p>
        </p:txBody>
      </p:sp>
    </p:spTree>
    <p:extLst>
      <p:ext uri="{BB962C8B-B14F-4D97-AF65-F5344CB8AC3E}">
        <p14:creationId xmlns:p14="http://schemas.microsoft.com/office/powerpoint/2010/main" val="2932880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Solution to Jorge/Alex’s Challenge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372730"/>
            <a:ext cx="12029440" cy="783326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===== SUMMARY =====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[2,2,2,2,2,1,1,1,2,2,2,2,2,1,2,1] : 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3 , a_ARROW_sign = 0 , a_ARROW_normal_exp = 0 , a_ARROW_fraction_DOT_ll = 7689560 , b = 0 , b_ARROW_class = 3 , b_ARROW_sign = 0 , b_ARROW_normal_exp = 0 , b_ARROW_fraction_DOT_ll = 8388611 )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3 , return_val_ARROW_sign = 0 , return_val_ARROW_normal_exp = -1 , return_val_ARROW_fraction_DOT_ll = 1968526720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3584135" y="1372730"/>
            <a:ext cx="8932985" cy="48110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if (!ROUND_TOWARDS_ZERO &amp;&amp; (quotient &amp; GARDMASK) == GARDMSB)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if (quotient &amp; (1 &lt;&lt; NGARDS))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if (numerator)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#ifdef CALC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printf("GOT IT!\n");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#endif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+= GARDROUND + 1;</a:t>
            </a:r>
          </a:p>
          <a:p>
            <a:pPr marL="0" indent="0"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&amp;= ~(fractype) GARDMASK;</a:t>
            </a:r>
          </a:p>
          <a:p>
            <a:pPr marL="0" indent="0"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</a:p>
          <a:p>
            <a:pPr marL="0" indent="0">
              <a:buFont typeface="Wingdings 3" pitchFamily="18" charset="2"/>
              <a:buNone/>
            </a:pP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513033" y="9250533"/>
            <a:ext cx="2450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>
                <a:solidFill>
                  <a:srgbClr val="FF0000"/>
                </a:solidFill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1769019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Full Solution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0" y="1033200"/>
            <a:ext cx="13004800" cy="8026489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[2,2,2,2,2,2,1,1,1,1,1,1,1,2]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3 , a_ARROW_sign = 0 , a_ARROW_normal_exp = 0 , a_ARROW_fraction_DOT_ll = 30758235 , b = 0 , b_ARROW_class = 3 , b_ARROW_sign = 0 , b_ARROW_normal_exp = 0 , b_ARROW_fraction_DOT_ll = 16777219 )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3 , return_val_ARROW_sign = 0 , return_val_ARROW_normal_exp = 0 , return_val_ARROW_fraction_DOT_ll = 1968526687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[2,2,2,2,2,1,1,1,2,2,2,2,2,1,2,2]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3 , a_ARROW_sign = 0 , a_ARROW_normal_exp = 0 , a_ARROW_fraction_DOT_ll = 30758229 , b = 0 , b_ARROW_class = 3 , b_ARROW_sign = 0 , b_ARROW_normal_exp = 0 , b_ARROW_fraction_DOT_ll = 33554432 )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3 , return_val_ARROW_sign = 0 , return_val_ARROW_normal_exp = -1 , return_val_ARROW_fraction_DOT_ll = 1968526656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[2,2,2,2,2,1,1,1,2,2,2,2,2,1,2,1]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3 , a_ARROW_sign = 0 , a_ARROW_normal_exp = 0 , a_ARROW_fraction_DOT_ll = 7689560 , b = 0 , b_ARROW_class = 3 , b_ARROW_sign = 0 , b_ARROW_normal_exp = 0 , b_ARROW_fraction_DOT_ll = 8388611 )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3 , return_val_ARROW_sign = 0 , return_val_ARROW_normal_exp = -1 , return_val_ARROW_fraction_DOT_ll = 1968526720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[…]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[2,1]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2 , a_ARROW_sign = 0 , a_ARROW_normal_exp = 0 , a_ARROW_fraction_DOT_ll = 0 , b = 0 , b_ARROW_class = 0 , b_ARROW_sign = 0 , b_ARROW_normal_exp = 0 , b_ARROW_fraction_DOT_ll = 0 )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0 , return_val_ARROW_sign = 0 , return_val_ARROW_normal_exp = 0 , return_val_ARROW_fraction_DOT_ll = 0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[1] : 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_fpdiv_parts ( a = 0 , a_ARROW_class = 0 , a_ARROW_sign = 0 , a_ARROW_normal_exp = 0 , a_ARROW_fraction_DOT_ll = 0 , b = 0 , b_ARROW_class = 0 , b_ARROW_sign = 0 , b_ARROW_normal_exp = 0 , b_ARROW_fraction_DOT_ll = 0 )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 , return_val_ARROW_class = 0 , return_val_ARROW_sign = 0 , return_val_ARROW_normal_exp = 0 , return_val_ARROW_fraction_DOT_ll = 0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DEAD Then branch in line 1050, col 6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FAIL, there are coverage gaps!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225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Predicting While-Loop Iterations (1)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2800" y="1372730"/>
            <a:ext cx="12029440" cy="730165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let i_n :: CExpr -&gt; CExpr = case ass_expr of</a:t>
            </a:r>
          </a:p>
          <a:p>
            <a:pPr marL="0" indent="0">
              <a:buNone/>
            </a:pPr>
            <a:r>
              <a:rPr lang="en-GB" sz="2000" b="0" i="1">
                <a:solidFill>
                  <a:schemeClr val="bg2">
                    <a:lumMod val="60000"/>
                    <a:lumOff val="40000"/>
                  </a:schemeClr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-- for all binops where the following holds (Linearity?):</a:t>
            </a:r>
          </a:p>
          <a:p>
            <a:pPr marL="0" indent="0">
              <a:buNone/>
            </a:pPr>
            <a:r>
              <a:rPr lang="en-GB" sz="2000" b="0" i="1">
                <a:solidFill>
                  <a:schemeClr val="bg2">
                    <a:lumMod val="60000"/>
                    <a:lumOff val="40000"/>
                  </a:schemeClr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-- i_n = i_(n-1) `binop` c  =&gt;  i_n = i_0 `binop` c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CBinary binop (CVar ident _) cconst@(CConst _) _ |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	ident ≡ ass_ident ∧ binop ∈ [CSubOp,CAddOp,CShrOp,CShlOp] →				\ n_var -&gt; CBinary binop i_0 (n_var ∗ cconst) undefNode</a:t>
            </a: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1460324" y="1367086"/>
            <a:ext cx="9994392" cy="31683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counter_var = 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&lt;loop_invariant&gt;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while(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&lt;cond(n_var)&gt;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	counter_var = 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&lt;function_of_counter_var&gt;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13004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→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474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Predicting While-Loop Iterations (2)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2800" y="1372730"/>
            <a:ext cx="12029440" cy="730165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cond_n       = ( counter_var `substituteBy` (i_n n_var)         ) cond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cond_nminus1 = ( counter_var `substituteBy` (i_n (n_var − ⅈ 1)) ) cond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cond_0       = ( counter_var `substituteBy` (i_n (ⅈ 0))         ) cond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n_var ⩾ ⅈ 0,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not_c cond_0  ⋏  n_var ⩵ ⅈ 0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	⋎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	cond_nminus1  ⋏  n_var ⩾ ⅈ 1 ⋏ not_c cond_n</a:t>
            </a:r>
          </a:p>
          <a:p>
            <a:pPr marL="0" indent="0">
              <a:buNone/>
            </a:pPr>
            <a:r>
              <a:rPr lang="en-GB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])</a:t>
            </a:r>
          </a:p>
          <a:p>
            <a:pPr marL="0" indent="0">
              <a:buNone/>
            </a:pP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1460324" y="1367086"/>
            <a:ext cx="9994392" cy="31500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counter_var = 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&lt;loop_invariant&gt;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while(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&lt;cond(n_var)&gt;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	counter_var = </a:t>
            </a:r>
            <a:r>
              <a:rPr lang="en-GB" i="1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&lt;function_of_counter_var&gt;</a:t>
            </a: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GB" b="0">
                <a:latin typeface="Courier New" panose="02070309020205020404" pitchFamily="49" charset="0"/>
                <a:ea typeface="Droid Sans Mono" panose="020B06090308040202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13004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→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478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Predicting For-Loop Iterations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Even easier, thanks to MISRA</a:t>
            </a:r>
          </a:p>
          <a:p>
            <a:r>
              <a:rPr lang="de-DE"/>
              <a:t>to be implemented…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9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Verification Harness</a:t>
            </a:r>
            <a:endParaRPr lang="en-GB" dirty="0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442800" y="1033200"/>
            <a:ext cx="12349656" cy="8101656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main_src :: String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main_src = (prettyCompact.ppr) $ [cunit|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#include &lt;stdio.h&gt;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#include &lt;stdlib.h&gt;</a:t>
            </a:r>
          </a:p>
          <a:p>
            <a:pPr marL="0" indent="0">
              <a:buNone/>
            </a:pPr>
            <a:endParaRPr lang="en-GB" sz="1400" b="0">
              <a:solidFill>
                <a:srgbClr val="DB6207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#include "myfp-bit.c"</a:t>
            </a:r>
          </a:p>
          <a:p>
            <a:pPr marL="0" indent="0">
              <a:buNone/>
            </a:pPr>
            <a:endParaRPr lang="en-GB" sz="1400" b="0">
              <a:solidFill>
                <a:srgbClr val="DB6207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main(int argc, char* argv[])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i = 1 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arga0 = atoi(argv[i++]); // a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arga1 = atoi(argv[i++]); // fp_class_type class;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arga2 = atoi(argv[i++]); // unsigned int sign;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arga3 = atoi(argv[i++]); // int normal_exp;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arga4 = atoi(argv[i++]); // fractype ll; }</a:t>
            </a:r>
          </a:p>
          <a:p>
            <a:pPr marL="0" indent="0">
              <a:buNone/>
            </a:pPr>
            <a:endParaRPr lang="en-GB" sz="1400" b="0">
              <a:solidFill>
                <a:srgbClr val="DB6207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argb0 = atoi(argv[i++]); // b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argb1 = atoi(argv[i++]); // fp_class_type class;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argb2 = atoi(argv[i++]); // unsigned int sign;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argb3 = atoi(argv[i++]); // int normal_exp;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argb4 = atoi(argv[i++]); // fractype ll; }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struct fp_number_type a = { arga1, arga2, arga3, { arga4 } };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struct fp_number_type b = { argb1, argb2, argb3, { argb4 } };</a:t>
            </a:r>
          </a:p>
          <a:p>
            <a:pPr marL="0" indent="0">
              <a:buNone/>
            </a:pPr>
            <a:endParaRPr lang="en-GB" sz="1400" b="0">
              <a:solidFill>
                <a:srgbClr val="DB6207"/>
              </a:solidFill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struct fp_number_type* r = _fpdiv_parts(&amp;a,&amp;b);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printf("f(a=%i, a={ %i,%i,%i, fraction={%i} },   b=%i, b={ %i,%i,%i, fraction={%i} }) =\n%i %i %i %i %i\n",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arga0,arga1,arga2,arga3,arga4,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argb0,argb1,argb2,argb3,argb4,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r,r-&gt;class,r-&gt;sign,r-&gt;normal_exp,r-&gt;fraction.ll);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GB" sz="1400" b="0">
                <a:solidFill>
                  <a:srgbClr val="DB6207"/>
                </a:solidFill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|]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254496" y="2770632"/>
            <a:ext cx="5541264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/>
              <a:t>Using Quasi-Quoter as template for C test harness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73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Contents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 sz="2400" b="0">
                <a:latin typeface="Eurostile" panose="020B0504020202050204" pitchFamily="34" charset="0"/>
              </a:rPr>
              <a:t>1</a:t>
            </a:r>
          </a:p>
          <a:p>
            <a:pPr lvl="1"/>
            <a:endParaRPr lang="en-GB" sz="2400" b="0">
              <a:latin typeface="Eurostile" panose="020B0504020202050204" pitchFamily="34" charset="0"/>
            </a:endParaRPr>
          </a:p>
          <a:p>
            <a:pPr lvl="1"/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  <a:p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976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Some Implementation Features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/>
              <a:t>Switch from Coverage in a specified function to call-transitive coverage</a:t>
            </a:r>
          </a:p>
          <a:p>
            <a:r>
              <a:rPr lang="en-GB"/>
              <a:t>Function expansion by </a:t>
            </a:r>
            <a:r>
              <a:rPr lang="el-GR">
                <a:latin typeface="Calibri" panose="020F0502020204030204" pitchFamily="34" charset="0"/>
                <a:cs typeface="Calibri" panose="020F0502020204030204" pitchFamily="34" charset="0"/>
              </a:rPr>
              <a:t>β</a:t>
            </a:r>
            <a:r>
              <a:rPr lang="de-DE">
                <a:latin typeface="Calibri" panose="020F0502020204030204" pitchFamily="34" charset="0"/>
                <a:cs typeface="Calibri" panose="020F0502020204030204" pitchFamily="34" charset="0"/>
              </a:rPr>
              <a:t>-reduction (vs. representation in solver theory)</a:t>
            </a:r>
            <a:endParaRPr lang="en-GB"/>
          </a:p>
          <a:p>
            <a:r>
              <a:rPr lang="en-GB"/>
              <a:t>Type inference because Z3 has none </a:t>
            </a:r>
            <a:r>
              <a:rPr lang="en-GB">
                <a:sym typeface="Wingdings" panose="05000000000000000000" pitchFamily="2" charset="2"/>
              </a:rPr>
              <a:t></a:t>
            </a:r>
            <a:endParaRPr lang="en-GB"/>
          </a:p>
          <a:p>
            <a:r>
              <a:rPr lang="en-GB"/>
              <a:t>Splitting up products (i.e. structs) into separate variables, indexed by the instance (i.e. pointer or struct instance name)</a:t>
            </a:r>
          </a:p>
          <a:p>
            <a:r>
              <a:rPr lang="en-GB"/>
              <a:t>Rewriting switch to equivalent if-then-elses (nasty breaks!)</a:t>
            </a:r>
          </a:p>
          <a:p>
            <a:r>
              <a:rPr lang="en-GB"/>
              <a:t>Simplification (e.g. Pointer-AddressOf-Cancellation) needed as intermediate steps</a:t>
            </a:r>
          </a:p>
          <a:p>
            <a:r>
              <a:rPr lang="en-GB"/>
              <a:t>Using case distinction completeness for maximum defensive coding</a:t>
            </a:r>
          </a:p>
          <a:p>
            <a:r>
              <a:rPr lang="en-GB"/>
              <a:t>Unicode-Syntax for mathematical comprehension</a:t>
            </a:r>
          </a:p>
          <a:p>
            <a:r>
              <a:rPr lang="en-GB"/>
              <a:t>Dump AST (</a:t>
            </a:r>
            <a:r>
              <a:rPr lang="en-GB">
                <a:hlinkClick r:id="rId3" action="ppaction://hlinkfile"/>
              </a:rPr>
              <a:t>file:///C:/Data/tvg/analyzer/fp-bit.i.ast.html</a:t>
            </a:r>
            <a:r>
              <a:rPr lang="en-GB"/>
              <a:t>, e.g.)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033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Internal Trace Representation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2800" y="1232771"/>
            <a:ext cx="12029440" cy="730165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data TraceElem =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Assignment CExpr CExpr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Condition Bool CExpr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NewDeclaration (Ident,Type)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Return CExpr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TraceOr [Trace]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TraceAnd [Trace] |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CutOff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deriving Data</a:t>
            </a:r>
          </a:p>
          <a:p>
            <a:pPr marL="0" indent="0">
              <a:buNone/>
            </a:pPr>
            <a:endParaRPr lang="en-GB" sz="140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5047860" y="1372729"/>
            <a:ext cx="7772401" cy="7301653"/>
          </a:xfrm>
          <a:prstGeom prst="rect">
            <a:avLst/>
          </a:prstGeom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CLASS_SNAN :: enum $540  (line 349,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CLASS_QNAN :: enum $540  (line 350,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CLASS_ZERO :: enum $540  (line 351,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CLASS_NUMBER :: enum $540  (line 352,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CLASS_INFINITY :: enum $540  (line 353,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iszero :: int (struct $570 * x)  (line 184, col 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isnan :: int (struct $570 * x)  (line 167, col 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nan :: struct $570 * ()  (line 153, col 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 :: struct $570 *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a_ARROW_class :: enum $540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a_ARROW_sign :: unsigned int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a_ARROW_normal_exp :: int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a_ARROW_fraction_DOT_ll :: unsigned int  (line -1, col -1)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bit_1 :: unsigned int  (line 929, col 12)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numerator_2 :: unsigned int  (line 930, col 12)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denominator_3 :: unsigned int  (line 931, col 12)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DECL quotient_4 :: unsigned int  (line 932, col 12)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!(a-&gt;class == CLASS_SNAN || a-&gt;class == CLASS_QNAN)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!(b-&gt;class == CLASS_SNAN || b-&gt;class == CLASS_QNAN)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a-&gt;sign = a-&gt;sign ^ b-&gt;sign  (line 943, col 3)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!(a-&gt;class == CLASS_INFINITY || a-&gt;class == CLASS_ZERO)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!(b-&gt;class == CLASS_INFINITY)  (line 177, col 28)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!(b-&gt;class == CLASS_ZERO)  (line 186, col 10)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a-&gt;normal_exp = a-&gt;normal_exp - b-&gt;normal_exp  (line 971, col 5)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numerator_2 = a-&gt;fraction.ll  (line 972, col 5)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denominator_3 = b-&gt;fraction.ll  (line 973, col 5)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COND (ELSE) !(numerator_2 &lt; denominator_3)  (line 975, col 9)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ASSN a-&gt;fraction.ll = quotient_4  (line 982, col 5)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4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RET  a  (line 983, col 13)</a:t>
            </a:r>
          </a:p>
          <a:p>
            <a:pPr marL="0" indent="0">
              <a:buFont typeface="Wingdings 3" pitchFamily="18" charset="2"/>
              <a:buNone/>
            </a:pPr>
            <a:endParaRPr lang="en-GB" sz="14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Font typeface="Wingdings 3" pitchFamily="18" charset="2"/>
              <a:buNone/>
            </a:pPr>
            <a:endParaRPr lang="en-GB" sz="14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Font typeface="Wingdings 3" pitchFamily="18" charset="2"/>
              <a:buNone/>
            </a:pPr>
            <a:endParaRPr lang="en-GB" sz="14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307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Microsoft Research’s Z3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de-DE"/>
              <a:t>is much cooler than MiniZinc</a:t>
            </a:r>
          </a:p>
          <a:p>
            <a:r>
              <a:rPr lang="de-DE"/>
              <a:t>using SMTLIB2 Interface:</a:t>
            </a:r>
          </a:p>
          <a:p>
            <a:pPr marL="0" indent="0">
              <a:buNone/>
            </a:pPr>
            <a:endParaRPr lang="en-GB" sz="12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(set-option :smt.relevancy 0)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(set-option :produce-models true)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 (_ BitVec 16))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a_ARROW_class (_ BitVec 32))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a_ARROW_sign (_ BitVec 32))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a_ARROW_normal_exp (_ BitVec 32))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(declare-const a_ARROW_fraction_DOT_ll (_ BitVec 32))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[…]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(not (not (= (bvand (bvshl (bvshl (bvshl (bvshl (bvlshr (bvlshr (bvlshr (bvlshr (bvmul a_ARROW_fraction_DOT_ll b_ARROW_fraction_DOT_ll) (bvmul #x00000004 #x00000008)) #x00000001) #x00000001) #x00000001) #x00000001) #x00000001) #x00000001) #x00000001) (bvshl #x00000001 #x00000007)) #x00000000))))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(not (not (= (bvshl (bvshl (bvshl (bvshl (bvor (bvlshr (bvor (bvlshr (bvmul a_ARROW_fraction_DOT_ll b_ARROW_fraction_DOT_ll) #x00000001) #x80000000) #x00000001) #x80000000) #x00000001) #x00000001) #x00000001) #x00000001) #x00000000))))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return_val_ARROW_fraction_DOT_ll (bvshl (bvshl (bvshl (bvshl (bvlshr (bvlshr (bvlshr (bvlshr (bvmul a_ARROW_fraction_DOT_ll b_ARROW_fraction_DOT_ll) (bvmul #x00000004 #x00000008)) #x00000001) #x00000001) #x00000001) #x00000001) #x00000001) #x00000001) #x00000001)))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return_val_ARROW_normal_exp (bvsub (bvsub (bvsub (bvsub (bvadd (bvadd (bvadd (bvsub (bvadd (bvadd a_ARROW_normal_exp b_ARROW_normal_exp) #x00000020) (bvadd #x00000017 #x00000007)) #x00000001) #x00000001) #x00000001) #x00000001) #x00000001) #x00000001) #x00000001)))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return_val_ARROW_sign (bvand #x00000001 (bvnot (bvor (bvand a_ARROW_sign b_ARROW_sign) (bvand (bvnot a_ARROW_sign) (bvnot b_ARROW_sign)))))))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return_val_ARROW_class #x00000003))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(assert (= return_val tmp))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(minimize a_ARROW_class)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[…]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(check-sat)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(get-value (a))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(get-value (a_ARROW_class))</a:t>
            </a:r>
          </a:p>
          <a:p>
            <a:pPr marL="0" indent="0">
              <a:buNone/>
            </a:pPr>
            <a:r>
              <a:rPr lang="en-GB" sz="12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[…]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378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Things left to do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/>
              <a:t>It is still a prototype!</a:t>
            </a:r>
          </a:p>
          <a:p>
            <a:r>
              <a:rPr lang="en-GB"/>
              <a:t>Fixing up Coder’s (i.e. C’s) sloppyness automatically, for example:</a:t>
            </a:r>
            <a:br>
              <a:rPr lang="en-GB"/>
            </a:br>
            <a:br>
              <a:rPr lang="en-GB"/>
            </a:br>
            <a:r>
              <a:rPr lang="en-GB" sz="20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tmp-&gt;sign = a-&gt;sign != b-&gt;sign;         // tmp-&gt;sign is unsigned int</a:t>
            </a:r>
            <a:br>
              <a:rPr lang="en-GB" sz="20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</a:br>
            <a:r>
              <a:rPr lang="en-GB"/>
              <a:t>      </a:t>
            </a:r>
            <a:r>
              <a:rPr lang="en-GB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br>
              <a:rPr lang="en-GB"/>
            </a:br>
            <a:r>
              <a:rPr lang="en-GB" sz="200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tmp-&gt;sign = 1 &amp; (~((a-&gt;sign)&amp;(b-&gt;sign) | (~(a-&gt;sign) &amp; ~(b-&gt;sign))));</a:t>
            </a:r>
          </a:p>
          <a:p>
            <a:pPr marL="0" indent="0">
              <a:buNone/>
            </a:pPr>
            <a:endParaRPr lang="en-GB"/>
          </a:p>
          <a:p>
            <a:r>
              <a:rPr lang="en-GB"/>
              <a:t>Automatically generate C test harness</a:t>
            </a:r>
          </a:p>
          <a:p>
            <a:r>
              <a:rPr lang="en-GB"/>
              <a:t>Implement remaining C (arrays, for, ternary-if, etc.)</a:t>
            </a:r>
            <a:br>
              <a:rPr lang="en-GB"/>
            </a:br>
            <a:r>
              <a:rPr lang="en-GB"/>
              <a:t>=&gt; Work on other Challenges</a:t>
            </a:r>
          </a:p>
          <a:p>
            <a:r>
              <a:rPr lang="en-GB"/>
              <a:t>More stats and control for solution search</a:t>
            </a:r>
            <a:br>
              <a:rPr lang="en-GB"/>
            </a:br>
            <a:r>
              <a:rPr lang="en-GB"/>
              <a:t>=&gt; Automatically derive search strategies</a:t>
            </a:r>
          </a:p>
          <a:p>
            <a:r>
              <a:rPr lang="en-GB"/>
              <a:t>Implement all my ideas for heuristics,</a:t>
            </a:r>
            <a:br>
              <a:rPr lang="en-GB"/>
            </a:br>
            <a:r>
              <a:rPr lang="en-GB"/>
              <a:t>transfer some ideas from chess engines</a:t>
            </a:r>
          </a:p>
          <a:p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8891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6813550" y="1625600"/>
            <a:ext cx="5703888" cy="539115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anchor="ctr"/>
          <a:lstStyle/>
          <a:p>
            <a:pPr algn="ctr">
              <a:defRPr/>
            </a:pPr>
            <a:endParaRPr lang="de-DE" sz="3400" b="1">
              <a:solidFill>
                <a:srgbClr val="64748B"/>
              </a:solidFill>
            </a:endParaRPr>
          </a:p>
        </p:txBody>
      </p:sp>
      <p:pic>
        <p:nvPicPr>
          <p:cNvPr id="17413" name="Picture 2" descr="\\smbsrv.validas\intranet\Validas\CorporateIdentity\ValidasLogos\validas600.png"/>
          <p:cNvPicPr>
            <a:picLocks noChangeAspect="1" noChangeArrowheads="1"/>
          </p:cNvPicPr>
          <p:nvPr/>
        </p:nvPicPr>
        <p:blipFill>
          <a:blip r:embed="rId2" cstate="print">
            <a:lum bright="-10000" contrast="30000"/>
          </a:blip>
          <a:srcRect/>
          <a:stretch>
            <a:fillRect/>
          </a:stretch>
        </p:blipFill>
        <p:spPr bwMode="auto">
          <a:xfrm>
            <a:off x="8858665" y="8129588"/>
            <a:ext cx="3727450" cy="81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5" name="Titel 9"/>
          <p:cNvSpPr>
            <a:spLocks noGrp="1"/>
          </p:cNvSpPr>
          <p:nvPr>
            <p:ph type="title"/>
          </p:nvPr>
        </p:nvSpPr>
        <p:spPr bwMode="auto">
          <a:xfrm>
            <a:off x="442913" y="93663"/>
            <a:ext cx="10742612" cy="939800"/>
          </a:xfrm>
          <a:noFill/>
          <a:ln>
            <a:miter lim="800000"/>
            <a:headEnd/>
            <a:tailEnd/>
          </a:ln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/>
              <a:t>The End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285577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Eurostile" panose="020B0504020202050204" pitchFamily="34" charset="0"/>
              </a:rPr>
              <a:t>Bulletpoints</a:t>
            </a:r>
            <a:endParaRPr lang="en-GB" dirty="0">
              <a:latin typeface="Eurostile" panose="020B0504020202050204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 sz="1400" b="0">
                <a:latin typeface="Eurostile" panose="020B0504020202050204" pitchFamily="34" charset="0"/>
              </a:rPr>
              <a:t>The Efficieny of Lazyness (search space reduction)</a:t>
            </a:r>
          </a:p>
          <a:p>
            <a:r>
              <a:rPr lang="en-GB" sz="1400" b="0">
                <a:latin typeface="Eurostile" panose="020B0504020202050204" pitchFamily="34" charset="0"/>
              </a:rPr>
              <a:t>Branch, MC/DC, or Path Coverage (Statement follows from Branch)</a:t>
            </a:r>
          </a:p>
          <a:p>
            <a:r>
              <a:rPr lang="en-GB" sz="1400" b="0">
                <a:latin typeface="Eurostile" panose="020B0504020202050204" pitchFamily="34" charset="0"/>
              </a:rPr>
              <a:t>Only Toplevel function coverage or full depth</a:t>
            </a:r>
          </a:p>
          <a:p>
            <a:r>
              <a:rPr lang="en-GB" sz="1400" b="0">
                <a:latin typeface="Eurostile" panose="020B0504020202050204" pitchFamily="34" charset="0"/>
              </a:rPr>
              <a:t>Interface: Input C-Source (maybe already preprocessed), Output customizable (currently solutions.txt with ForeC )</a:t>
            </a:r>
          </a:p>
          <a:p>
            <a:r>
              <a:rPr lang="en-GB" sz="1400" b="0">
                <a:latin typeface="Eurostile" panose="020B0504020202050204" pitchFamily="34" charset="0"/>
              </a:rPr>
              <a:t>Cutoffs (from Chess Programming)</a:t>
            </a:r>
          </a:p>
          <a:p>
            <a:r>
              <a:rPr lang="en-GB" sz="1400" b="0">
                <a:latin typeface="Eurostile" panose="020B0504020202050204" pitchFamily="34" charset="0"/>
              </a:rPr>
              <a:t>Hourglass optimization?</a:t>
            </a:r>
          </a:p>
          <a:p>
            <a:r>
              <a:rPr lang="en-GB" sz="1400" b="0">
                <a:latin typeface="Eurostile" panose="020B0504020202050204" pitchFamily="34" charset="0"/>
              </a:rPr>
              <a:t>Theoretical Work: Show Confluence of Trace Transformations, Normalization</a:t>
            </a:r>
          </a:p>
          <a:p>
            <a:r>
              <a:rPr lang="en-GB" sz="1400" b="0">
                <a:latin typeface="Eurostile" panose="020B0504020202050204" pitchFamily="34" charset="0"/>
              </a:rPr>
              <a:t>Result Verification by Execution</a:t>
            </a:r>
          </a:p>
          <a:p>
            <a:r>
              <a:rPr lang="en-GB" sz="1400" b="0">
                <a:latin typeface="Eurostile" panose="020B0504020202050204" pitchFamily="34" charset="0"/>
              </a:rPr>
              <a:t>Manual Search Optimization (solver_*functions)</a:t>
            </a:r>
          </a:p>
          <a:p>
            <a:r>
              <a:rPr lang="en-GB" sz="1400" b="0">
                <a:latin typeface="Eurostile" panose="020B0504020202050204" pitchFamily="34" charset="0"/>
              </a:rPr>
              <a:t>Model level debugging (solver_debug)</a:t>
            </a:r>
          </a:p>
          <a:p>
            <a:r>
              <a:rPr lang="en-GB" sz="1400" b="0">
                <a:latin typeface="Eurostile" panose="020B0504020202050204" pitchFamily="34" charset="0"/>
              </a:rPr>
              <a:t>Properties of the Prototype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3000 LoC, all in one file (refactoring!), extensive logging</a:t>
            </a:r>
          </a:p>
          <a:p>
            <a:r>
              <a:rPr lang="en-GB" sz="1400" b="0">
                <a:latin typeface="Eurostile" panose="020B0504020202050204" pitchFamily="34" charset="0"/>
              </a:rPr>
              <a:t>Loop Length Inference</a:t>
            </a:r>
          </a:p>
          <a:p>
            <a:r>
              <a:rPr lang="en-GB" sz="1400" b="0">
                <a:latin typeface="Eurostile" panose="020B0504020202050204" pitchFamily="34" charset="0"/>
              </a:rPr>
              <a:t>Pointer Casting requires going down to memory bit level</a:t>
            </a:r>
          </a:p>
          <a:p>
            <a:r>
              <a:rPr lang="en-GB" sz="1400" b="0">
                <a:latin typeface="Eurostile" panose="020B0504020202050204" pitchFamily="34" charset="0"/>
              </a:rPr>
              <a:t>New(?) Method for MC/DC table generation</a:t>
            </a:r>
          </a:p>
          <a:p>
            <a:r>
              <a:rPr lang="en-GB" sz="1400" b="0">
                <a:latin typeface="Eurostile" panose="020B0504020202050204" pitchFamily="34" charset="0"/>
              </a:rPr>
              <a:t>Surprising Facts (Loop breaking e.g.)</a:t>
            </a:r>
          </a:p>
          <a:p>
            <a:r>
              <a:rPr lang="en-GB" sz="1400" b="0">
                <a:latin typeface="Eurostile" panose="020B0504020202050204" pitchFamily="34" charset="0"/>
              </a:rPr>
              <a:t>Performance in Project qkitknorrbremse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Examples</a:t>
            </a:r>
            <a:endParaRPr lang="en-GB" sz="1400" b="0">
              <a:latin typeface="Eurostile" panose="020B0504020202050204" pitchFamily="34" charset="0"/>
            </a:endParaRPr>
          </a:p>
          <a:p>
            <a:r>
              <a:rPr lang="en-GB" sz="1400" b="0">
                <a:latin typeface="Eurostile" panose="020B0504020202050204" pitchFamily="34" charset="0"/>
              </a:rPr>
              <a:t>Potential (other than Coverage Completion)</a:t>
            </a:r>
          </a:p>
          <a:p>
            <a:pPr lvl="1"/>
            <a:r>
              <a:rPr lang="en-GB" sz="1400" b="0">
                <a:latin typeface="Eurostile" panose="020B0504020202050204" pitchFamily="34" charset="0"/>
              </a:rPr>
              <a:t>Automatic Compiler Qualification Test Suite Creation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Rendering CTC superfluous (“How to make enemies”?)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Outstripping VectorCAST (“How to make enemies”?)</a:t>
            </a:r>
          </a:p>
          <a:p>
            <a:pPr lvl="1"/>
            <a:r>
              <a:rPr lang="en-GB" sz="1400" b="0">
                <a:latin typeface="Eurostile" panose="020B0504020202050204" pitchFamily="34" charset="0"/>
              </a:rPr>
              <a:t>Discover Semantic Error Patterns (Dead code e.g.)</a:t>
            </a:r>
          </a:p>
          <a:p>
            <a:pPr lvl="1"/>
            <a:r>
              <a:rPr lang="en-GB" sz="1400">
                <a:latin typeface="Eurostile" panose="020B0504020202050204" pitchFamily="34" charset="0"/>
              </a:rPr>
              <a:t>C++ Parser needed -&gt; all for C++</a:t>
            </a:r>
            <a:endParaRPr lang="en-GB" sz="1400" b="0">
              <a:latin typeface="Eurostile" panose="020B0504020202050204" pitchFamily="34" charset="0"/>
            </a:endParaRPr>
          </a:p>
          <a:p>
            <a:pPr lvl="1"/>
            <a:endParaRPr lang="en-GB" sz="1400" b="0">
              <a:latin typeface="Eurostile" panose="020B0504020202050204" pitchFamily="34" charset="0"/>
            </a:endParaRPr>
          </a:p>
          <a:p>
            <a:endParaRPr lang="en-GB" sz="1400" b="0">
              <a:latin typeface="Eurostile" panose="020B0504020202050204" pitchFamily="34" charset="0"/>
            </a:endParaRPr>
          </a:p>
          <a:p>
            <a:endParaRPr lang="en-GB" sz="1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712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42800" y="6493790"/>
            <a:ext cx="3850231" cy="17358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The Problem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GB"/>
              <a:t>Which inputs (“test vectors”) lead to 100% code coverage?</a:t>
            </a:r>
          </a:p>
          <a:p>
            <a:pPr marL="0" indent="0">
              <a:buNone/>
            </a:pPr>
            <a:endParaRPr lang="en-GB" sz="18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 sz="18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g(int x,int y)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erg = x;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while(y&gt;0)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erg = erg &lt;&lt; 1;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y=y-1;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if(erg&lt;=1) { erg=100; }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return(erg);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GB" sz="18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f(int y)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if(g(2,y)&gt;5) return 1;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else return 0;</a:t>
            </a:r>
          </a:p>
          <a:p>
            <a:pPr marL="0" indent="0">
              <a:buNone/>
            </a:pPr>
            <a:r>
              <a:rPr lang="en-GB" sz="18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 flipH="1">
            <a:off x="6502400" y="7100085"/>
            <a:ext cx="560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/>
              <a:t>I.e. What does g(2,y) return? 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260571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899137" y="6822184"/>
            <a:ext cx="3598986" cy="5850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7680" y="1137138"/>
            <a:ext cx="8984566" cy="7995139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fp_number_type * _fpdiv_parts (fp_number_type * a, fp_number_type * b)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[...]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bit = IMPLICIT_1;  // = 30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quotient = 0;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 (bit)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if (numerator &gt;= denominator)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quotient |= bit;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  numerator -= denominator;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  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bit &gt;&gt;= 1;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    numerator *= 2;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}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 (!ROUND_TOWARDS_ZERO &amp;&amp; (quotient &amp; GARDMASK) == GARDMSB)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if (quotient &amp; (1 &lt;&lt; NGARDS)) { 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else if (numerator)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{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+= GARDROUND + 1;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  quotient &amp;= ~(fractype) GARDMASK;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	  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indent="0">
              <a:buNone/>
            </a:pPr>
            <a:endParaRPr lang="en-GB" sz="14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a-&gt;fraction.ll = quotient;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 (a);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}</a:t>
            </a:r>
          </a:p>
          <a:p>
            <a:pPr marL="0" indent="0">
              <a:buNone/>
            </a:pPr>
            <a:r>
              <a:rPr lang="en-GB" sz="14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Jorge’s and Alex’ Challenge</a:t>
            </a:r>
            <a:endParaRPr lang="en-GB" dirty="0"/>
          </a:p>
        </p:txBody>
      </p:sp>
      <p:sp>
        <p:nvSpPr>
          <p:cNvPr id="6" name="Textfeld 5"/>
          <p:cNvSpPr txBox="1"/>
          <p:nvPr/>
        </p:nvSpPr>
        <p:spPr>
          <a:xfrm>
            <a:off x="6582508" y="6930030"/>
            <a:ext cx="331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How to cover that code?</a:t>
            </a:r>
            <a:endParaRPr lang="en-US"/>
          </a:p>
        </p:txBody>
      </p:sp>
      <p:sp>
        <p:nvSpPr>
          <p:cNvPr id="7" name="Pfeil nach links 6"/>
          <p:cNvSpPr/>
          <p:nvPr/>
        </p:nvSpPr>
        <p:spPr>
          <a:xfrm>
            <a:off x="5701811" y="6968439"/>
            <a:ext cx="677008" cy="29251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91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727" y="2414954"/>
            <a:ext cx="2143125" cy="214312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Oscar: Existing Tools?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/>
              <a:t>Denise’s Report:</a:t>
            </a:r>
          </a:p>
          <a:p>
            <a:pPr marL="0" indent="0">
              <a:buNone/>
            </a:pPr>
            <a:endParaRPr lang="en-GB"/>
          </a:p>
          <a:p>
            <a:r>
              <a:rPr lang="en-GB"/>
              <a:t>CREST</a:t>
            </a:r>
          </a:p>
          <a:p>
            <a:r>
              <a:rPr lang="en-GB"/>
              <a:t>KLEE (Problems with Library Functions)</a:t>
            </a:r>
          </a:p>
          <a:p>
            <a:r>
              <a:rPr lang="en-GB"/>
              <a:t>VectorCast</a:t>
            </a:r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6" name="Geschweifte Klammer rechts 5"/>
          <p:cNvSpPr/>
          <p:nvPr/>
        </p:nvSpPr>
        <p:spPr>
          <a:xfrm>
            <a:off x="7666892" y="2414954"/>
            <a:ext cx="351693" cy="1946031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feld 6"/>
          <p:cNvSpPr txBox="1"/>
          <p:nvPr/>
        </p:nvSpPr>
        <p:spPr>
          <a:xfrm>
            <a:off x="8392160" y="2926304"/>
            <a:ext cx="187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/>
              <a:t>float</a:t>
            </a:r>
            <a:endParaRPr lang="en-US" sz="5400"/>
          </a:p>
        </p:txBody>
      </p:sp>
    </p:spTree>
    <p:extLst>
      <p:ext uri="{BB962C8B-B14F-4D97-AF65-F5344CB8AC3E}">
        <p14:creationId xmlns:p14="http://schemas.microsoft.com/office/powerpoint/2010/main" val="3005270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tvg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/>
              <a:t>Predecessors from the same tooling family:</a:t>
            </a:r>
          </a:p>
          <a:p>
            <a:pPr marL="0" indent="0">
              <a:buNone/>
            </a:pPr>
            <a:endParaRPr lang="en-GB"/>
          </a:p>
          <a:p>
            <a:r>
              <a:rPr lang="en-GB"/>
              <a:t>code coverage tool</a:t>
            </a:r>
          </a:p>
          <a:p>
            <a:r>
              <a:rPr lang="en-GB"/>
              <a:t>DSL for pattern recognition in C source (“prevent”)</a:t>
            </a:r>
          </a:p>
          <a:p>
            <a:r>
              <a:rPr lang="en-GB"/>
              <a:t>calltree</a:t>
            </a:r>
          </a:p>
          <a:p>
            <a:r>
              <a:rPr lang="en-GB"/>
              <a:t>calltree with partial function pointer resolution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Rapid prototyping,</a:t>
            </a:r>
          </a:p>
          <a:p>
            <a:pPr marL="0" indent="0">
              <a:buNone/>
            </a:pPr>
            <a:r>
              <a:rPr lang="en-GB"/>
              <a:t>two major refactorings,</a:t>
            </a:r>
          </a:p>
          <a:p>
            <a:pPr marL="0" indent="0">
              <a:buNone/>
            </a:pPr>
            <a:r>
              <a:rPr lang="en-GB"/>
              <a:t>extremely defensive programming,</a:t>
            </a:r>
          </a:p>
          <a:p>
            <a:pPr marL="0" indent="0">
              <a:buNone/>
            </a:pPr>
            <a:r>
              <a:rPr lang="en-GB"/>
              <a:t>1200 LoC (Chess Engine had 230).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017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tvg’s Solution of the Initial Problem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GB"/>
              <a:t>C:\Data\tvg&gt;stack exec analyzer-exe -- gcc analyzer\whiletest.c f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===== SUMMARY =====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[2,2] :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f ( y = 0 )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0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Test Vector covering [1,6] :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f ( y = 2 )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1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OK, we have full branch coverage.</a:t>
            </a:r>
            <a:endParaRPr lang="en-GB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7501988" y="2580901"/>
            <a:ext cx="4701735" cy="58245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g(int x,int y)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erg = x;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while(y&gt;0)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erg = erg &lt;&lt; 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y=y-1;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if(erg&lt;=1) { erg=100; }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return(erg);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Font typeface="Wingdings 3" pitchFamily="18" charset="2"/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f(int y)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if(g(2,y)&gt;5) return 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else return 0;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Font typeface="Wingdings 3" pitchFamily="18" charset="2"/>
              <a:buNone/>
            </a:pP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405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Verification of tvg’s Results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--- SOLUTION [1,6] ----------------------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[("y",2),("return_val",1)]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f ( y = 2 )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= return_val = 1</a:t>
            </a:r>
          </a:p>
          <a:p>
            <a:pPr marL="0" indent="0">
              <a:buNone/>
            </a:pPr>
            <a:endParaRPr lang="de-DE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/>
              <a:t>C:\Data\tvg\analyzer&gt;whiletest.exe 2</a:t>
            </a:r>
          </a:p>
          <a:p>
            <a:pPr marL="0" indent="0">
              <a:buNone/>
            </a:pPr>
            <a:r>
              <a:rPr lang="en-US" sz="2000"/>
              <a:t>f(2) =</a:t>
            </a:r>
          </a:p>
          <a:p>
            <a:pPr marL="0" indent="0">
              <a:buNone/>
            </a:pPr>
            <a:r>
              <a:rPr lang="en-US" sz="2000"/>
              <a:t>1</a:t>
            </a:r>
          </a:p>
          <a:p>
            <a:pPr marL="0" indent="0">
              <a:buNone/>
            </a:pPr>
            <a:endParaRPr lang="en-US" sz="2000" b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checkSolution args = ["2"]</a:t>
            </a:r>
          </a:p>
          <a:p>
            <a:pPr marL="0" indent="0">
              <a:buNone/>
            </a:pPr>
            <a:r>
              <a:rPr lang="en-US" sz="2000" b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checkSolutionM [1,6] OK.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 sz="2400" b="0">
              <a:latin typeface="Eurostile" panose="020B0504020202050204" pitchFamily="34" charset="0"/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7857641" y="2355741"/>
            <a:ext cx="4346082" cy="60497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30046" tIns="65023" rIns="130046" bIns="65023"/>
          <a:lstStyle>
            <a:lvl1pPr marL="487363" indent="-4873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3" pitchFamily="18" charset="2"/>
              <a:buChar char=""/>
              <a:defRPr sz="2800" b="1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55688" indent="-404813" algn="l" rtl="0" eaLnBrk="0" fontAlgn="base" hangingPunct="0">
              <a:spcBef>
                <a:spcPct val="20000"/>
              </a:spcBef>
              <a:spcAft>
                <a:spcPct val="0"/>
              </a:spcAft>
              <a:buFont typeface="Calibri" pitchFamily="34" charset="0"/>
              <a:buChar char="–"/>
              <a:defRPr sz="2800" spc="0">
                <a:solidFill>
                  <a:schemeClr val="tx1"/>
                </a:solidFill>
                <a:latin typeface="+mn-lt"/>
              </a:defRPr>
            </a:lvl2pPr>
            <a:lvl3pPr marL="162401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spc="0">
                <a:solidFill>
                  <a:schemeClr val="tx1"/>
                </a:solidFill>
                <a:latin typeface="+mn-lt"/>
              </a:defRPr>
            </a:lvl3pPr>
            <a:lvl4pPr marL="2274888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spc="0">
                <a:solidFill>
                  <a:schemeClr val="tx1"/>
                </a:solidFill>
                <a:latin typeface="+mn-lt"/>
              </a:defRPr>
            </a:lvl4pPr>
            <a:lvl5pPr marL="2925763" indent="-32385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 spc="0">
                <a:solidFill>
                  <a:schemeClr val="tx1"/>
                </a:solidFill>
                <a:latin typeface="+mn-lt"/>
              </a:defRPr>
            </a:lvl5pPr>
            <a:lvl6pPr marL="357626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6pPr>
            <a:lvl7pPr marL="422649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7pPr>
            <a:lvl8pPr marL="487672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8pPr>
            <a:lvl9pPr marL="5526954" indent="-32511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g(int x,int y)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int erg = x;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while(y&gt;0)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erg = erg &lt;&lt; 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    y=y-1;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}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if(erg&lt;=1) { erg=100; }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return(erg);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Font typeface="Wingdings 3" pitchFamily="18" charset="2"/>
              <a:buNone/>
            </a:pPr>
            <a:endParaRPr lang="en-GB" sz="1800" b="0" kern="0">
              <a:latin typeface="Droid Sans Mono" panose="020B0609030804020204" pitchFamily="49" charset="0"/>
              <a:ea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int f(int y)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{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if(g(2,y)&gt;5) return 1;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    else return 0;</a:t>
            </a:r>
          </a:p>
          <a:p>
            <a:pPr marL="0" indent="0">
              <a:buFont typeface="Wingdings 3" pitchFamily="18" charset="2"/>
              <a:buNone/>
            </a:pPr>
            <a:r>
              <a:rPr lang="en-GB" sz="1800" b="0" kern="0">
                <a:latin typeface="Droid Sans Mono" panose="020B0609030804020204" pitchFamily="49" charset="0"/>
                <a:ea typeface="Droid Sans Mono" panose="020B0609030804020204" pitchFamily="49" charset="0"/>
                <a:cs typeface="Droid Sans Mono" panose="020B0609030804020204" pitchFamily="49" charset="0"/>
              </a:rPr>
              <a:t>}</a:t>
            </a:r>
          </a:p>
          <a:p>
            <a:pPr marL="0" indent="0">
              <a:buFont typeface="Wingdings 3" pitchFamily="18" charset="2"/>
              <a:buNone/>
            </a:pPr>
            <a:r>
              <a:rPr lang="en-GB" kern="0"/>
              <a:t> </a:t>
            </a:r>
          </a:p>
          <a:p>
            <a:pPr marL="0" indent="0">
              <a:buFont typeface="Wingdings 3" pitchFamily="18" charset="2"/>
              <a:buNone/>
            </a:pPr>
            <a:endParaRPr lang="en-GB" kern="0"/>
          </a:p>
          <a:p>
            <a:pPr marL="0" indent="0">
              <a:buFont typeface="Wingdings 3" pitchFamily="18" charset="2"/>
              <a:buNone/>
            </a:pPr>
            <a:endParaRPr lang="en-GB" sz="2400" b="0" kern="0">
              <a:latin typeface="Eurostile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33031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Valida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äsentation2003-hel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2003-hel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2003-hel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4202</Words>
  <Application>Microsoft Office PowerPoint</Application>
  <PresentationFormat>Benutzerdefiniert</PresentationFormat>
  <Paragraphs>533</Paragraphs>
  <Slides>24</Slides>
  <Notes>23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32" baseType="lpstr">
      <vt:lpstr>Calibri</vt:lpstr>
      <vt:lpstr>Droid Sans Mono</vt:lpstr>
      <vt:lpstr>Wingdings 3</vt:lpstr>
      <vt:lpstr>Eurostile</vt:lpstr>
      <vt:lpstr>Arial</vt:lpstr>
      <vt:lpstr>Arial Unicode MS</vt:lpstr>
      <vt:lpstr>Courier New</vt:lpstr>
      <vt:lpstr>template</vt:lpstr>
      <vt:lpstr>A Tool With No Name</vt:lpstr>
      <vt:lpstr>Contents</vt:lpstr>
      <vt:lpstr>Bulletpoints</vt:lpstr>
      <vt:lpstr>The Problem</vt:lpstr>
      <vt:lpstr>Jorge’s and Alex’ Challenge</vt:lpstr>
      <vt:lpstr>Oscar: Existing Tools?</vt:lpstr>
      <vt:lpstr>tvg</vt:lpstr>
      <vt:lpstr>tvg’s Solution of the Initial Problem</vt:lpstr>
      <vt:lpstr>Verification of tvg’s Results</vt:lpstr>
      <vt:lpstr>Jorge/Alex’s Challenge</vt:lpstr>
      <vt:lpstr>State Space Explosion</vt:lpstr>
      <vt:lpstr>Jorge/Alex’s Challenge</vt:lpstr>
      <vt:lpstr>Tree Size Explosion</vt:lpstr>
      <vt:lpstr>Solution to Jorge/Alex’s Challenge</vt:lpstr>
      <vt:lpstr>Full Solution</vt:lpstr>
      <vt:lpstr>Predicting While-Loop Iterations (1)</vt:lpstr>
      <vt:lpstr>Predicting While-Loop Iterations (2)</vt:lpstr>
      <vt:lpstr>Predicting For-Loop Iterations</vt:lpstr>
      <vt:lpstr>Verification Harness</vt:lpstr>
      <vt:lpstr>Some Implementation Features</vt:lpstr>
      <vt:lpstr>Internal Trace Representation</vt:lpstr>
      <vt:lpstr>Microsoft Research’s Z3</vt:lpstr>
      <vt:lpstr>Things left to do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Werkzeugkettenanalyse</dc:title>
  <dc:subject>ISO26262</dc:subject>
  <dc:creator>Validas AG</dc:creator>
  <cp:lastModifiedBy>Robert Reitmeier</cp:lastModifiedBy>
  <cp:revision>1112</cp:revision>
  <cp:lastPrinted>2018-01-19T07:40:56Z</cp:lastPrinted>
  <dcterms:created xsi:type="dcterms:W3CDTF">2009-12-04T13:21:58Z</dcterms:created>
  <dcterms:modified xsi:type="dcterms:W3CDTF">2021-04-30T09:49:59Z</dcterms:modified>
</cp:coreProperties>
</file>